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43800" cy="10693400"/>
  <p:notesSz cx="7543800" cy="106934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Relationship Id="rId3" Type="http://schemas.openxmlformats.org/officeDocument/2006/relationships/image" Target="../media/image3.jpeg" /><Relationship Id="rId4" Type="http://schemas.openxmlformats.org/officeDocument/2006/relationships/image" Target="../media/image6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7.jpeg" /><Relationship Id="rId4" Type="http://schemas.openxmlformats.org/officeDocument/2006/relationships/image" Target="../media/image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9.jpeg" /><Relationship Id="rId4" Type="http://schemas.openxmlformats.org/officeDocument/2006/relationships/image" Target="../media/image10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1.jpeg" /><Relationship Id="rId3" Type="http://schemas.openxmlformats.org/officeDocument/2006/relationships/image" Target="../media/image3.jpeg" /><Relationship Id="rId4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2365375"/>
            <a:ext cx="5425490" cy="589216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8974"/>
            <a:ext cx="4516269" cy="563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2.3 Adding titles, axis labels, and annotations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799223"/>
            <a:ext cx="6807478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enables</a:t>
            </a:r>
            <a:r>
              <a:rPr sz="1300" spc="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add</a:t>
            </a:r>
            <a:r>
              <a:rPr sz="1300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axis</a:t>
            </a:r>
            <a:r>
              <a:rPr sz="13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labels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titles.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13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</a:t>
            </a:r>
            <a:r>
              <a:rPr sz="13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previous example,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add an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x-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y-axis labels. Now label the axes and add a title. The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character \pi creates the symbol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¼. An example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2D plot is shown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 2.2.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5093165"/>
            <a:ext cx="4666677" cy="790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265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Figure 2.2: Plot of the Sine function</a:t>
            </a:r>
          </a:p>
          <a:p>
            <a:pPr marL="0" marR="0">
              <a:lnSpc>
                <a:spcPts val="1435"/>
              </a:lnSpc>
              <a:spcBef>
                <a:spcPts val="61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 xlabel('x = 0:2\pi')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ylabel('Sine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x')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5649483"/>
            <a:ext cx="260545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 title('Plot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Sine function')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5839983"/>
            <a:ext cx="6807637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single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curve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is,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default,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blue,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colors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possible.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desired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</a:t>
            </a:r>
            <a:r>
              <a:rPr sz="13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indicated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third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argument.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red</a:t>
            </a:r>
            <a:r>
              <a:rPr sz="13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selected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plot(x,y,'r').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Note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single quotes,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' ', around 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6603507"/>
            <a:ext cx="262986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2.4 Multiple data sets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in one plot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6789435"/>
            <a:ext cx="6809785" cy="21383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Multiple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(x;</a:t>
            </a:r>
            <a:r>
              <a:rPr sz="1300" spc="2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5">
                <a:solidFill>
                  <a:srgbClr val="000000"/>
                </a:solidFill>
                <a:latin typeface="Times New Roman"/>
                <a:cs typeface="Times New Roman"/>
              </a:rPr>
              <a:t>y)</a:t>
            </a:r>
            <a:r>
              <a:rPr sz="13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pairs</a:t>
            </a:r>
            <a:r>
              <a:rPr sz="1300" spc="2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arguments</a:t>
            </a:r>
            <a:r>
              <a:rPr sz="1300" spc="2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create</a:t>
            </a:r>
            <a:r>
              <a:rPr sz="1300" spc="2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multiple</a:t>
            </a:r>
            <a:r>
              <a:rPr sz="1300" spc="2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graphs</a:t>
            </a:r>
            <a:r>
              <a:rPr sz="13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single</a:t>
            </a:r>
            <a:r>
              <a:rPr sz="1300" spc="2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call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2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plot.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  <a:r>
              <a:rPr sz="13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sz="13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statements</a:t>
            </a:r>
            <a:r>
              <a:rPr sz="13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plot</a:t>
            </a:r>
            <a:r>
              <a:rPr sz="13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three</a:t>
            </a:r>
            <a:r>
              <a:rPr sz="13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related</a:t>
            </a:r>
            <a:r>
              <a:rPr sz="13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  <a:r>
              <a:rPr sz="1300" spc="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x: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y1</a:t>
            </a:r>
            <a:r>
              <a:rPr sz="13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sz="13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3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cos(x),</a:t>
            </a:r>
            <a:r>
              <a:rPr sz="13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5">
                <a:solidFill>
                  <a:srgbClr val="000000"/>
                </a:solidFill>
                <a:latin typeface="Times New Roman"/>
                <a:cs typeface="Times New Roman"/>
              </a:rPr>
              <a:t>y2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sz="13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cos(x),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y3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0.5 * cos(x),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interval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0 </a:t>
            </a:r>
            <a:r>
              <a:rPr sz="1200" i="1">
                <a:solidFill>
                  <a:srgbClr val="000000"/>
                </a:solidFill>
                <a:latin typeface="Times New Roman"/>
                <a:cs typeface="Times New Roman"/>
              </a:rPr>
              <a:t>≤ x ≤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200" i="1" spc="10">
                <a:solidFill>
                  <a:srgbClr val="000000"/>
                </a:solidFill>
                <a:latin typeface="Times New Roman"/>
                <a:cs typeface="Times New Roman"/>
              </a:rPr>
              <a:t>π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 x = 0:pi/100:2*pi;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y1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2*cos(x);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y2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cos(x);</a:t>
            </a:r>
          </a:p>
          <a:p>
            <a:pPr marL="0" marR="0">
              <a:lnSpc>
                <a:spcPts val="1435"/>
              </a:lnSpc>
              <a:spcBef>
                <a:spcPts val="55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y3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 0.5*cos(x);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 plot(x,y1,'--',x,y2,'-',x,y3,':')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 xlabel('0 \leq x \leq 2\pi')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ylabel('Cosine functions')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8687196"/>
            <a:ext cx="3137709" cy="59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&gt;&gt; legend('2*cos(x)','cos(x)','0.5*cos(x)')</a:t>
            </a:r>
          </a:p>
          <a:p>
            <a:pPr marL="0" marR="0">
              <a:lnSpc>
                <a:spcPts val="1328"/>
              </a:lnSpc>
              <a:spcBef>
                <a:spcPts val="54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&gt;&gt; title('Typical example of multiple plots')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9242128"/>
            <a:ext cx="5051489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 result of multiple data sets in one graph plot is</a:t>
            </a:r>
            <a:r>
              <a:rPr sz="12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shown in Figure</a:t>
            </a:r>
            <a:r>
              <a:rPr sz="12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2.3.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41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37894" y="1335785"/>
            <a:ext cx="5486400" cy="830325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294254" y="4239725"/>
            <a:ext cx="3188183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Figure 2.3: Typical example of multiple plots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4606812"/>
            <a:ext cx="6806697" cy="865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default,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uses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line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style</a:t>
            </a:r>
            <a:r>
              <a:rPr sz="13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distinguish</a:t>
            </a:r>
            <a:r>
              <a:rPr sz="13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  <a:r>
              <a:rPr sz="13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sets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plotted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graph.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However,</a:t>
            </a:r>
            <a:r>
              <a:rPr sz="1300" spc="2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change</a:t>
            </a:r>
            <a:r>
              <a:rPr sz="1300" spc="2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appearance</a:t>
            </a:r>
            <a:r>
              <a:rPr sz="13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sz="13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graphic</a:t>
            </a:r>
            <a:r>
              <a:rPr sz="13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components</a:t>
            </a:r>
            <a:r>
              <a:rPr sz="1300" spc="2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add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annotations to 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graph to help explain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 for presentation.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5480064"/>
            <a:ext cx="6414349" cy="9986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2.5 Specifying line styles and colors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is possible to specify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line styles, colors, and markers (e.g., circles, plus signs,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 . . )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plot command: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2291207" y="6243615"/>
            <a:ext cx="278636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000000"/>
                </a:solidFill>
                <a:latin typeface="Times New Roman"/>
                <a:cs typeface="Times New Roman"/>
              </a:rPr>
              <a:t>plot(x,y,'style_color_marker')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6647702"/>
            <a:ext cx="4758288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where style_color_marker is a triplet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values 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Table 2.3.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find additional information, type help plot or doc plot.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42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62609" y="2928111"/>
            <a:ext cx="6090971" cy="625601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38974"/>
            <a:ext cx="1146881" cy="563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3-D</a:t>
            </a:r>
            <a:r>
              <a:rPr sz="1700" u="sng" spc="1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Plots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872375"/>
            <a:ext cx="607471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Three-dimensional plots typically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display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surface defined by</a:t>
            </a:r>
            <a:r>
              <a:rPr sz="1300" spc="-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function in two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2155839"/>
            <a:ext cx="160853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variables, </a:t>
            </a:r>
            <a:r>
              <a:rPr sz="1300" i="1">
                <a:solidFill>
                  <a:srgbClr val="000000"/>
                </a:solidFill>
                <a:latin typeface="Times New Roman"/>
                <a:cs typeface="Times New Roman"/>
              </a:rPr>
              <a:t>z = f(x,y)</a:t>
            </a:r>
            <a:r>
              <a:rPr sz="1300" i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440827"/>
            <a:ext cx="634593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evaluate z, first create a set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(x,y) points over the domain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function using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725815"/>
            <a:ext cx="94716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meshgrid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3015375"/>
            <a:ext cx="2202471" cy="12852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[X,Y] =</a:t>
            </a:r>
            <a:r>
              <a:rPr sz="1300" b="1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meshgrid(-2:.2:2);</a:t>
            </a:r>
          </a:p>
          <a:p>
            <a:pPr marL="0" marR="0">
              <a:lnSpc>
                <a:spcPts val="1435"/>
              </a:lnSpc>
              <a:spcBef>
                <a:spcPts val="861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Z</a:t>
            </a:r>
            <a:r>
              <a:rPr sz="1300" b="1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X .* exp(-X.^2 -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Y.^2);</a:t>
            </a:r>
          </a:p>
          <a:p>
            <a:pPr marL="0" marR="0">
              <a:lnSpc>
                <a:spcPts val="1435"/>
              </a:lnSpc>
              <a:spcBef>
                <a:spcPts val="808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Then, create a surface plot.</a:t>
            </a:r>
          </a:p>
          <a:p>
            <a:pPr marL="0" marR="0">
              <a:lnSpc>
                <a:spcPts val="1435"/>
              </a:lnSpc>
              <a:spcBef>
                <a:spcPts val="858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surf(X,Y,Z)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4149612"/>
            <a:ext cx="244941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Both</a:t>
            </a:r>
            <a:r>
              <a:rPr sz="1300" spc="2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surf</a:t>
            </a:r>
            <a:r>
              <a:rPr sz="1300" b="1" spc="2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function</a:t>
            </a:r>
            <a:r>
              <a:rPr sz="1300" spc="2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2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4434601"/>
            <a:ext cx="2202471" cy="999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companion</a:t>
            </a:r>
          </a:p>
          <a:p>
            <a:pPr marL="0" marR="0">
              <a:lnSpc>
                <a:spcPts val="1435"/>
              </a:lnSpc>
              <a:spcBef>
                <a:spcPts val="85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surfaces in three dimensions.</a:t>
            </a:r>
          </a:p>
          <a:p>
            <a:pPr marL="0" marR="0">
              <a:lnSpc>
                <a:spcPts val="1435"/>
              </a:lnSpc>
              <a:spcBef>
                <a:spcPts val="80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surf</a:t>
            </a:r>
            <a:r>
              <a:rPr sz="1300" spc="18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displays</a:t>
            </a:r>
            <a:r>
              <a:rPr sz="1300" spc="18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both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729994" y="4434601"/>
            <a:ext cx="61356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mesh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375026" y="4434601"/>
            <a:ext cx="72595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display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647828" y="5004576"/>
            <a:ext cx="44875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5289564"/>
            <a:ext cx="245081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connecting</a:t>
            </a:r>
            <a:r>
              <a:rPr sz="1300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lines</a:t>
            </a:r>
            <a:r>
              <a:rPr sz="13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2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faces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5574807"/>
            <a:ext cx="244872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3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3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surface</a:t>
            </a:r>
            <a:r>
              <a:rPr sz="1300" spc="3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3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color.</a:t>
            </a:r>
            <a:r>
              <a:rPr sz="1300" spc="3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Mesh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5859795"/>
            <a:ext cx="245064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produces</a:t>
            </a:r>
            <a:r>
              <a:rPr sz="1300" spc="9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wireframe</a:t>
            </a:r>
            <a:r>
              <a:rPr sz="1300" spc="9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surfaces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9632" y="6143258"/>
            <a:ext cx="418870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 color only</a:t>
            </a:r>
            <a:r>
              <a:rPr sz="1300" spc="-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lines connecting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defining points.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9632" y="6428161"/>
            <a:ext cx="1477542" cy="1238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14"/>
              </a:lnSpc>
              <a:spcBef>
                <a:spcPct val="0"/>
              </a:spcBef>
              <a:spcAft>
                <a:spcPct val="0"/>
              </a:spcAft>
            </a:pPr>
            <a:r>
              <a:rPr sz="1350" b="1">
                <a:solidFill>
                  <a:srgbClr val="000000"/>
                </a:solidFill>
                <a:latin typeface="Arial"/>
                <a:cs typeface="Arial"/>
              </a:rPr>
              <a:t>t=.01:.01:20*pi;</a:t>
            </a:r>
          </a:p>
          <a:p>
            <a:pPr marL="0" marR="0">
              <a:lnSpc>
                <a:spcPts val="1514"/>
              </a:lnSpc>
              <a:spcBef>
                <a:spcPts val="95"/>
              </a:spcBef>
              <a:spcAft>
                <a:spcPct val="0"/>
              </a:spcAft>
            </a:pPr>
            <a:r>
              <a:rPr sz="1350" b="1">
                <a:solidFill>
                  <a:srgbClr val="000000"/>
                </a:solidFill>
                <a:latin typeface="Arial"/>
                <a:cs typeface="Arial"/>
              </a:rPr>
              <a:t>x=cos(t);</a:t>
            </a:r>
          </a:p>
          <a:p>
            <a:pPr marL="0" marR="0">
              <a:lnSpc>
                <a:spcPts val="1514"/>
              </a:lnSpc>
              <a:spcBef>
                <a:spcPts val="33"/>
              </a:spcBef>
              <a:spcAft>
                <a:spcPct val="0"/>
              </a:spcAft>
            </a:pPr>
            <a:r>
              <a:rPr sz="1350" b="1">
                <a:solidFill>
                  <a:srgbClr val="000000"/>
                </a:solidFill>
                <a:latin typeface="Arial"/>
                <a:cs typeface="Arial"/>
              </a:rPr>
              <a:t>y=sin(t);</a:t>
            </a:r>
          </a:p>
          <a:p>
            <a:pPr marL="0" marR="0">
              <a:lnSpc>
                <a:spcPts val="1514"/>
              </a:lnSpc>
              <a:spcBef>
                <a:spcPts val="83"/>
              </a:spcBef>
              <a:spcAft>
                <a:spcPct val="0"/>
              </a:spcAft>
            </a:pPr>
            <a:r>
              <a:rPr sz="1350" b="1">
                <a:solidFill>
                  <a:srgbClr val="000000"/>
                </a:solidFill>
                <a:latin typeface="Arial"/>
                <a:cs typeface="Arial"/>
              </a:rPr>
              <a:t>z=t.^3;</a:t>
            </a:r>
          </a:p>
          <a:p>
            <a:pPr marL="0" marR="0">
              <a:lnSpc>
                <a:spcPts val="1514"/>
              </a:lnSpc>
              <a:spcBef>
                <a:spcPts val="45"/>
              </a:spcBef>
              <a:spcAft>
                <a:spcPct val="0"/>
              </a:spcAft>
            </a:pPr>
            <a:r>
              <a:rPr sz="1350" b="1">
                <a:solidFill>
                  <a:srgbClr val="000000"/>
                </a:solidFill>
                <a:latin typeface="Arial"/>
                <a:cs typeface="Arial"/>
              </a:rPr>
              <a:t>plot3(x,y,z)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719632" y="7413580"/>
            <a:ext cx="2552190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The re resulting</a:t>
            </a: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plot is</a:t>
            </a: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shown in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19632" y="7709236"/>
            <a:ext cx="678034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below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43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20090" y="3004693"/>
            <a:ext cx="5971540" cy="656198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38974"/>
            <a:ext cx="1081489" cy="563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Subplots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587387"/>
            <a:ext cx="646134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display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multiple plots in different sub regions of the same window using the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872375"/>
            <a:ext cx="136444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subplot function.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155839"/>
            <a:ext cx="6734518" cy="999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first two inputs to subplot indicate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number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plots in each row and column.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85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third input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specifies which plot is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active. For example, create four plots in a 2-by-2 grid</a:t>
            </a:r>
          </a:p>
          <a:p>
            <a:pPr marL="0" marR="0">
              <a:lnSpc>
                <a:spcPts val="1435"/>
              </a:lnSpc>
              <a:spcBef>
                <a:spcPts val="80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a figure window.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3010803"/>
            <a:ext cx="132043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 = 0:pi/10:2*pi;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3296173"/>
            <a:ext cx="223556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[X,Y,Z] = cylinder(4*cos(t));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3581161"/>
            <a:ext cx="260676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subplot(2,2,1);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mesh(X); title('X');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866148"/>
            <a:ext cx="260676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subplot(2,2,2);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mesh(Y); title('Y');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4149612"/>
            <a:ext cx="256474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subplot(2,2,3);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mesh(Z); title('Z');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4434601"/>
            <a:ext cx="330258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subplot(2,2,4);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mesh(X,Y,Z); title('X,Y,Z');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44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20090" y="3004693"/>
            <a:ext cx="5668009" cy="525284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38281"/>
            <a:ext cx="6364895" cy="271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from the top</a:t>
            </a:r>
            <a:r>
              <a:rPr sz="135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left. All of plot properties such as hold and</a:t>
            </a:r>
            <a:r>
              <a:rPr sz="135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grid work on the current</a:t>
            </a:r>
          </a:p>
          <a:p>
            <a:pPr marL="0" marR="0">
              <a:lnSpc>
                <a:spcPts val="1501"/>
              </a:lnSpc>
              <a:spcBef>
                <a:spcPts val="28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subplot individually.</a:t>
            </a:r>
          </a:p>
          <a:p>
            <a:pPr marL="0" marR="0">
              <a:lnSpc>
                <a:spcPts val="1514"/>
              </a:lnSpc>
              <a:spcBef>
                <a:spcPts val="279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x=0:.01:1;</a:t>
            </a:r>
          </a:p>
          <a:p>
            <a:pPr marL="0" marR="0">
              <a:lnSpc>
                <a:spcPts val="1514"/>
              </a:lnSpc>
              <a:spcBef>
                <a:spcPts val="27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subplot(221), plot(x,sin(3*pi*x))</a:t>
            </a:r>
          </a:p>
          <a:p>
            <a:pPr marL="0" marR="0">
              <a:lnSpc>
                <a:spcPts val="1514"/>
              </a:lnSpc>
              <a:spcBef>
                <a:spcPts val="27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xlabel('x'),ylabel('sin</a:t>
            </a:r>
            <a:r>
              <a:rPr sz="135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(3pix)')</a:t>
            </a:r>
          </a:p>
          <a:p>
            <a:pPr marL="0" marR="0">
              <a:lnSpc>
                <a:spcPts val="1514"/>
              </a:lnSpc>
              <a:spcBef>
                <a:spcPts val="22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subplot(222), plot(x,cos(3*pi*x))</a:t>
            </a:r>
          </a:p>
          <a:p>
            <a:pPr marL="0" marR="0">
              <a:lnSpc>
                <a:spcPts val="1514"/>
              </a:lnSpc>
              <a:spcBef>
                <a:spcPts val="261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xlabel('x'),ylabel('cos (3pix)')</a:t>
            </a:r>
          </a:p>
          <a:p>
            <a:pPr marL="0" marR="0">
              <a:lnSpc>
                <a:spcPts val="1514"/>
              </a:lnSpc>
              <a:spcBef>
                <a:spcPts val="27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subplot(223), plot(x,sin(6*pi*x))</a:t>
            </a:r>
          </a:p>
          <a:p>
            <a:pPr marL="0" marR="0">
              <a:lnSpc>
                <a:spcPts val="1514"/>
              </a:lnSpc>
              <a:spcBef>
                <a:spcPts val="27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xlabel('x'),ylabel('sin</a:t>
            </a:r>
            <a:r>
              <a:rPr sz="135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(6pix)')</a:t>
            </a:r>
          </a:p>
          <a:p>
            <a:pPr marL="0" marR="0">
              <a:lnSpc>
                <a:spcPts val="1514"/>
              </a:lnSpc>
              <a:spcBef>
                <a:spcPts val="276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subplot(224), plot(x,cos(6*pi*x))</a:t>
            </a:r>
          </a:p>
          <a:p>
            <a:pPr marL="0" marR="0">
              <a:lnSpc>
                <a:spcPts val="1514"/>
              </a:lnSpc>
              <a:spcBef>
                <a:spcPts val="273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Arial"/>
                <a:cs typeface="Arial"/>
              </a:rPr>
              <a:t>xlabel('x'),ylabel('cos (6pix)')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3831926"/>
            <a:ext cx="3082585" cy="44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01"/>
              </a:lnSpc>
              <a:spcBef>
                <a:spcPct val="0"/>
              </a:spcBef>
              <a:spcAft>
                <a:spcPct val="0"/>
              </a:spcAft>
            </a:pP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The re resulting</a:t>
            </a: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plot is</a:t>
            </a:r>
            <a:r>
              <a:rPr sz="135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50">
                <a:solidFill>
                  <a:srgbClr val="000000"/>
                </a:solidFill>
                <a:latin typeface="Times New Roman"/>
                <a:cs typeface="Times New Roman"/>
              </a:rPr>
              <a:t>shown in below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45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192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2019-11-06T07:08:00Z</dcterms:modified>
</cp:coreProperties>
</file>